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5" r:id="rId4"/>
    <p:sldId id="261" r:id="rId5"/>
    <p:sldId id="260" r:id="rId6"/>
    <p:sldId id="293" r:id="rId7"/>
    <p:sldId id="258" r:id="rId8"/>
    <p:sldId id="263" r:id="rId9"/>
    <p:sldId id="266" r:id="rId10"/>
    <p:sldId id="287" r:id="rId11"/>
    <p:sldId id="286" r:id="rId12"/>
    <p:sldId id="295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523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B5902-347B-4969-958A-690DEE46FAEB}" type="datetimeFigureOut">
              <a:rPr lang="ru-RU"/>
              <a:pPr>
                <a:defRPr/>
              </a:pPr>
              <a:t>06.03.2020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8D08C-547D-48DE-B821-2F965BBEF7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999D0-DC72-4997-A5F6-542361E68286}" type="datetimeFigureOut">
              <a:rPr lang="ru-RU"/>
              <a:pPr>
                <a:defRPr/>
              </a:pPr>
              <a:t>06.03.2020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2190E-AE5C-4EE2-92D1-06371F9A56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FAD64-6B45-4C17-ADD3-DCD1E9D8912E}" type="datetimeFigureOut">
              <a:rPr lang="ru-RU"/>
              <a:pPr>
                <a:defRPr/>
              </a:pPr>
              <a:t>06.03.2020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2B485-65A9-405A-86B2-095100DD42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96516-E7B8-4B37-8391-AC8AF7212171}" type="datetimeFigureOut">
              <a:rPr lang="ru-RU"/>
              <a:pPr>
                <a:defRPr/>
              </a:pPr>
              <a:t>06.03.2020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71E2E-E494-417B-9154-B6507DF162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40460-4582-4DF6-AA63-5081973F1A5B}" type="datetimeFigureOut">
              <a:rPr lang="ru-RU"/>
              <a:pPr>
                <a:defRPr/>
              </a:pPr>
              <a:t>06.03.2020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CBC4E-AF5C-4722-84F9-166E0FC725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E5497-F2C6-44FE-BDBF-ED99E9452E5F}" type="datetimeFigureOut">
              <a:rPr lang="ru-RU"/>
              <a:pPr>
                <a:defRPr/>
              </a:pPr>
              <a:t>06.03.2020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50C47-F44F-4585-B41C-61F0C38DE3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6A351-5F03-41E2-A2F1-EC525D090B91}" type="datetimeFigureOut">
              <a:rPr lang="ru-RU"/>
              <a:pPr>
                <a:defRPr/>
              </a:pPr>
              <a:t>06.03.2020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855E5-12ED-4F9F-8D60-DB41914BCB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D0B30-7FBD-4570-A034-C5C02D0C07F8}" type="datetimeFigureOut">
              <a:rPr lang="ru-RU"/>
              <a:pPr>
                <a:defRPr/>
              </a:pPr>
              <a:t>06.03.2020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878F1-2B4E-41C6-A565-101B1DCCDA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9EA2B-C671-4E5F-B283-39F30B306393}" type="datetimeFigureOut">
              <a:rPr lang="ru-RU"/>
              <a:pPr>
                <a:defRPr/>
              </a:pPr>
              <a:t>06.03.2020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448F-17CB-467B-B9B9-773B3B053F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39398-B6A7-4984-A556-9677A9D8999D}" type="datetimeFigureOut">
              <a:rPr lang="ru-RU"/>
              <a:pPr>
                <a:defRPr/>
              </a:pPr>
              <a:t>06.03.2020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E5D34-3A14-418E-A6D7-FABCAF405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7321A-03F7-4A6F-B843-EDBB265A5BFA}" type="datetimeFigureOut">
              <a:rPr lang="ru-RU"/>
              <a:pPr>
                <a:defRPr/>
              </a:pPr>
              <a:t>06.03.2020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349B0-A984-4972-B8FF-685099FD19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8EA707-F657-418E-9455-DC4606B05F3F}" type="datetimeFigureOut">
              <a:rPr lang="ru-RU"/>
              <a:pPr>
                <a:defRPr/>
              </a:pPr>
              <a:t>06.03.2020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6ED1B7B-8B7F-4F51-B3AA-EC9E630C0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ransition>
    <p:split orient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85800" y="765175"/>
            <a:ext cx="7772400" cy="2087563"/>
          </a:xfrm>
        </p:spPr>
        <p:txBody>
          <a:bodyPr/>
          <a:lstStyle/>
          <a:p>
            <a:pPr eaLnBrk="1" hangingPunct="1"/>
            <a:r>
              <a:rPr lang="ru-RU" sz="3200" dirty="0" smtClean="0"/>
              <a:t>Исследовательская работа на тему:</a:t>
            </a:r>
            <a:br>
              <a:rPr lang="ru-RU" sz="3200" dirty="0" smtClean="0"/>
            </a:br>
            <a:r>
              <a:rPr lang="ru-RU" sz="3200" dirty="0" smtClean="0"/>
              <a:t>«Мой прадед участник Великой Отечественной войны»</a:t>
            </a:r>
            <a:br>
              <a:rPr lang="ru-RU" sz="3200" dirty="0" smtClean="0"/>
            </a:br>
            <a:r>
              <a:rPr lang="ru-RU" sz="2800" dirty="0" smtClean="0"/>
              <a:t>(О моём прадедушке </a:t>
            </a:r>
            <a:r>
              <a:rPr lang="ru-RU" sz="2800" dirty="0" err="1" smtClean="0"/>
              <a:t>Шуматове</a:t>
            </a:r>
            <a:r>
              <a:rPr lang="ru-RU" sz="2800" dirty="0" smtClean="0"/>
              <a:t> Николае </a:t>
            </a:r>
            <a:r>
              <a:rPr lang="ru-RU" sz="2800" dirty="0" err="1" smtClean="0"/>
              <a:t>Шуматовиче</a:t>
            </a:r>
            <a:r>
              <a:rPr lang="ru-RU" sz="2800" dirty="0" smtClean="0"/>
              <a:t>).</a:t>
            </a:r>
            <a:endParaRPr lang="ru-RU" sz="2800" b="1" dirty="0" smtClean="0">
              <a:solidFill>
                <a:srgbClr val="C0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11960" y="3068960"/>
            <a:ext cx="3960440" cy="244827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ru-RU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Выполнила</a:t>
            </a:r>
            <a:r>
              <a:rPr lang="ru-RU" sz="2400" dirty="0">
                <a:solidFill>
                  <a:schemeClr val="tx1"/>
                </a:solidFill>
              </a:rPr>
              <a:t>: ученица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>
                <a:solidFill>
                  <a:schemeClr val="tx1"/>
                </a:solidFill>
              </a:rPr>
              <a:t>    </a:t>
            </a:r>
            <a:r>
              <a:rPr lang="ru-RU" sz="2400" dirty="0" smtClean="0">
                <a:solidFill>
                  <a:schemeClr val="tx1"/>
                </a:solidFill>
              </a:rPr>
              <a:t>9 </a:t>
            </a:r>
            <a:r>
              <a:rPr lang="ru-RU" sz="2400" dirty="0">
                <a:solidFill>
                  <a:schemeClr val="tx1"/>
                </a:solidFill>
              </a:rPr>
              <a:t>класса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>
                <a:solidFill>
                  <a:schemeClr val="tx1"/>
                </a:solidFill>
              </a:rPr>
              <a:t>     </a:t>
            </a:r>
            <a:r>
              <a:rPr lang="ru-RU" sz="2400" dirty="0" err="1" smtClean="0">
                <a:solidFill>
                  <a:schemeClr val="tx1"/>
                </a:solidFill>
              </a:rPr>
              <a:t>Ишкатова</a:t>
            </a:r>
            <a:r>
              <a:rPr lang="ru-RU" sz="2400" dirty="0" smtClean="0">
                <a:solidFill>
                  <a:schemeClr val="tx1"/>
                </a:solidFill>
              </a:rPr>
              <a:t> Виктория</a:t>
            </a:r>
            <a:endParaRPr lang="ru-RU" sz="2400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Руководитель</a:t>
            </a:r>
            <a:r>
              <a:rPr lang="ru-RU" sz="2400" dirty="0">
                <a:solidFill>
                  <a:schemeClr val="tx1"/>
                </a:solidFill>
              </a:rPr>
              <a:t>: </a:t>
            </a:r>
            <a:r>
              <a:rPr lang="ru-RU" sz="2400" dirty="0" smtClean="0">
                <a:solidFill>
                  <a:schemeClr val="tx1"/>
                </a:solidFill>
              </a:rPr>
              <a:t>Исаева В.А.</a:t>
            </a:r>
            <a:endParaRPr lang="en-US" sz="2400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ru-RU" sz="2400" dirty="0" smtClean="0"/>
          </a:p>
          <a:p>
            <a:pPr algn="just" eaLnBrk="1" hangingPunct="1"/>
            <a:r>
              <a:rPr lang="ru-RU" dirty="0" smtClean="0"/>
              <a:t>Цель работы: изучение биографии и жизненного пути моего прадедушки – ветерана Великой Отечественной войны </a:t>
            </a:r>
            <a:r>
              <a:rPr lang="ru-RU" dirty="0" err="1" smtClean="0"/>
              <a:t>Шуматова</a:t>
            </a:r>
            <a:r>
              <a:rPr lang="ru-RU" dirty="0" smtClean="0"/>
              <a:t> Николая </a:t>
            </a:r>
            <a:r>
              <a:rPr lang="ru-RU" dirty="0" err="1" smtClean="0"/>
              <a:t>шуматовича</a:t>
            </a:r>
            <a:endParaRPr lang="ru-RU" dirty="0" smtClean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extLst/>
        </p:spPr>
        <p:txBody>
          <a:bodyPr>
            <a:normAutofit fontScale="82500" lnSpcReduction="20000"/>
          </a:bodyPr>
          <a:lstStyle/>
          <a:p>
            <a:pPr>
              <a:defRPr/>
            </a:pPr>
            <a:r>
              <a:rPr lang="ru-RU" dirty="0" smtClean="0"/>
              <a:t>Задачи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ru-RU" dirty="0"/>
              <a:t>- </a:t>
            </a:r>
            <a:r>
              <a:rPr lang="ru-RU" sz="3600" dirty="0"/>
              <a:t>изучить семейный архив времен Великой отечественной </a:t>
            </a:r>
            <a:r>
              <a:rPr lang="ru-RU" sz="3600" dirty="0" smtClean="0"/>
              <a:t>войны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- разыскать информацию об участии моего прадеда в боевых </a:t>
            </a:r>
            <a:r>
              <a:rPr lang="ru-RU" sz="3600" dirty="0" smtClean="0"/>
              <a:t>действиях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- узнать дальнейшую судьбу моего прадеда в послевоенные </a:t>
            </a:r>
            <a:r>
              <a:rPr lang="ru-RU" sz="3600" dirty="0" smtClean="0"/>
              <a:t>годы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ru-RU" sz="3600" dirty="0" smtClean="0"/>
              <a:t>-выступить перед одноклассниками, учителями школы с сообщением</a:t>
            </a:r>
            <a:br>
              <a:rPr lang="ru-RU" sz="3600" dirty="0" smtClean="0"/>
            </a:br>
            <a:r>
              <a:rPr lang="ru-RU" sz="3600" dirty="0" smtClean="0"/>
              <a:t>-представить материал на районную НПК школьников</a:t>
            </a:r>
            <a:endParaRPr lang="ru-RU" sz="36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</a:rPr>
              <a:t>Шуматов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 Николай </a:t>
            </a: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</a:rPr>
              <a:t>Шуматович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147" name="Содержимое 3"/>
          <p:cNvSpPr>
            <a:spLocks noGrp="1"/>
          </p:cNvSpPr>
          <p:nvPr>
            <p:ph sz="half" idx="2"/>
          </p:nvPr>
        </p:nvSpPr>
        <p:spPr>
          <a:xfrm>
            <a:off x="4500563" y="1600200"/>
            <a:ext cx="4464050" cy="4525963"/>
          </a:xfrm>
        </p:spPr>
        <p:txBody>
          <a:bodyPr/>
          <a:lstStyle/>
          <a:p>
            <a:pPr>
              <a:buNone/>
            </a:pPr>
            <a:r>
              <a:rPr lang="ru-RU" sz="1600" dirty="0" smtClean="0"/>
              <a:t>Родился в д. </a:t>
            </a:r>
            <a:r>
              <a:rPr lang="ru-RU" sz="1600" dirty="0" err="1" smtClean="0"/>
              <a:t>Пелемеш</a:t>
            </a:r>
            <a:r>
              <a:rPr lang="ru-RU" sz="1600" dirty="0" smtClean="0"/>
              <a:t> </a:t>
            </a:r>
            <a:r>
              <a:rPr lang="ru-RU" sz="1600" dirty="0" err="1" smtClean="0"/>
              <a:t>Красноборского</a:t>
            </a:r>
            <a:r>
              <a:rPr lang="ru-RU" sz="1600" dirty="0" smtClean="0"/>
              <a:t> района, в 1913 году  в семье простых  крестьян. </a:t>
            </a:r>
          </a:p>
          <a:p>
            <a:pPr>
              <a:buNone/>
            </a:pPr>
            <a:r>
              <a:rPr lang="ru-RU" sz="1600" dirty="0" smtClean="0"/>
              <a:t>          Как и все деревенские дети, мой прадедушка с детских лет рос приучаясь к труду. Вместе  с такими же мальчишками, как он,  выполнял различные поручения взрослых. Пасли лошадей  ночью, помогали по хозяйству. Именно поэтому с самых ранних лет он уже умел  запрягать  лошадей и ездить на них верхом, управлять ими, сидя или стоя в телеге, водить на водопой.  Став чуть старше работали в поле наравне со взрослыми, косили сено, загребали,  их учили складывать стог.  Они не жаловались ни на усталость, ни на тяжелое положение,  все это им в то время, как он говорил «приносило радость » </a:t>
            </a:r>
          </a:p>
        </p:txBody>
      </p:sp>
      <p:pic>
        <p:nvPicPr>
          <p:cNvPr id="1026" name="Picture 2" descr="C:\Users\СВЕТЛАНА АЛЕКСАНДРОВ\Desktop\вика\nwaWYKzISIc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3011963" cy="3989355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6635750" cy="779463"/>
          </a:xfrm>
        </p:spPr>
        <p:txBody>
          <a:bodyPr/>
          <a:lstStyle/>
          <a:p>
            <a:pPr algn="ctr"/>
            <a:endParaRPr lang="ru-RU" sz="3600" dirty="0" smtClean="0"/>
          </a:p>
        </p:txBody>
      </p:sp>
      <p:sp>
        <p:nvSpPr>
          <p:cNvPr id="7171" name="Текст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2000" dirty="0" smtClean="0"/>
              <a:t>На фронт был призван в 05 сентября 1942 года Кировским РВК ТАССР в возрасте 28- 29 лет.  В Отечественной войне   участвовал с 13 сентября  1942 по 9 февраля 43 года, а в Красной армии числился до 14 июня 43 года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СВЕТЛАНА АЛЕКСАНДРОВ\Desktop\вика\nwaWYKzISIc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656"/>
            <a:ext cx="2448272" cy="3035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СВЕТЛАНА АЛЕКСАНДРОВ\Desktop\20200122_2101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4716016" y="1196752"/>
            <a:ext cx="295232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6491288" cy="708025"/>
          </a:xfrm>
        </p:spPr>
        <p:txBody>
          <a:bodyPr/>
          <a:lstStyle/>
          <a:p>
            <a:pPr algn="ctr"/>
            <a:r>
              <a:rPr lang="ru-RU" sz="4000" smtClean="0"/>
              <a:t>Война…</a:t>
            </a:r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>
          <a:xfrm>
            <a:off x="4643438" y="1196975"/>
            <a:ext cx="4043362" cy="4929188"/>
          </a:xfrm>
        </p:spPr>
        <p:txBody>
          <a:bodyPr/>
          <a:lstStyle/>
          <a:p>
            <a:pPr marL="0" indent="0" algn="just">
              <a:buNone/>
            </a:pPr>
            <a:r>
              <a:rPr lang="ru-RU" sz="1600" dirty="0" smtClean="0"/>
              <a:t>Обучение было максимально коротким - 3-4 месяца. Первые такие школы были созданы в Московском военном округе осенью 1941 года, и в течение нескольких месяцев распространились по другим округам. Таким образом, обучение снайперов для нужд Красной армии было поставлено на поток. Основное внимание в таких школах, разумеется, уделялось навыкам стрельбы. Новобранцы стреляли по статичным целям, по появляющимся каждые четыре секунды "головным мишеням", имитирующим противника. </a:t>
            </a:r>
          </a:p>
          <a:p>
            <a:pPr marL="0" indent="0" algn="just">
              <a:buFont typeface="Arial" charset="0"/>
              <a:buNone/>
            </a:pPr>
            <a:endParaRPr lang="ru-RU" sz="1600" dirty="0" smtClean="0"/>
          </a:p>
        </p:txBody>
      </p:sp>
      <p:sp>
        <p:nvSpPr>
          <p:cNvPr id="8196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600" dirty="0" smtClean="0"/>
              <a:t>Боевой путь прадедушки связан с 93  запасным стрелковым полком  188 стрелковой дивизии. Был стрелком</a:t>
            </a:r>
            <a:r>
              <a:rPr lang="ru-RU" sz="1600" b="1" dirty="0" smtClean="0"/>
              <a:t>.</a:t>
            </a:r>
            <a:r>
              <a:rPr lang="ru-RU" sz="1600" dirty="0" smtClean="0"/>
              <a:t> В годы Великой Отечественной путь в "ремесло" для желающих стать снайпером лежал через школы отличных стрелков снайперской подготовки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Наградной лист</a:t>
            </a:r>
          </a:p>
        </p:txBody>
      </p:sp>
      <p:pic>
        <p:nvPicPr>
          <p:cNvPr id="1026" name="Picture 2" descr="C:\Users\СВЕТЛАНА АЛЕКСАНДРОВ\Desktop\вика\nagradlist1-13567879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806" y="1600200"/>
            <a:ext cx="3231388" cy="4525963"/>
          </a:xfrm>
          <a:prstGeom prst="rect">
            <a:avLst/>
          </a:prstGeom>
          <a:noFill/>
        </p:spPr>
      </p:pic>
      <p:pic>
        <p:nvPicPr>
          <p:cNvPr id="1027" name="Picture 3" descr="C:\Users\СВЕТЛАНА АЛЕКСАНДРОВ\Desktop\вика\nagradlist2-13328769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1633" y="1484313"/>
            <a:ext cx="3446009" cy="4824412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854075"/>
          </a:xfrm>
        </p:spPr>
        <p:txBody>
          <a:bodyPr/>
          <a:lstStyle/>
          <a:p>
            <a:r>
              <a:rPr lang="ru-RU" dirty="0" smtClean="0"/>
              <a:t>Фронтовой путь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 smtClean="0"/>
          </a:p>
        </p:txBody>
      </p:sp>
      <p:sp>
        <p:nvSpPr>
          <p:cNvPr id="11267" name="Содержимое 3"/>
          <p:cNvSpPr>
            <a:spLocks noGrp="1"/>
          </p:cNvSpPr>
          <p:nvPr>
            <p:ph sz="half" idx="2"/>
          </p:nvPr>
        </p:nvSpPr>
        <p:spPr>
          <a:xfrm>
            <a:off x="2916238" y="1628775"/>
            <a:ext cx="2951162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1200" i="1" smtClean="0"/>
              <a:t>          </a:t>
            </a:r>
            <a:endParaRPr lang="ru-RU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836712"/>
            <a:ext cx="88924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   5 июля 1941 года на город упали первые фашистские бомбы, и с этого дня налеты не прекращались. 11 июля бомбардировки следовали одни за другой. Жители бежали в ближайшие деревни, спасая свое нажитое имущество.   Наиболее страшной для Старой Руссы была бомбардировка 29 июля 1941 года, когда с раннего утра до поздней ночи на       город сыпались фугасные и зажигательные бомбы, тяжелые артиллерийские снаряды.</a:t>
            </a:r>
          </a:p>
          <a:p>
            <a:r>
              <a:rPr lang="ru-RU" sz="1600" dirty="0" smtClean="0"/>
              <a:t>        В августе немецкие войска стали полноправными хозяевами Старой Руссы. </a:t>
            </a:r>
          </a:p>
          <a:p>
            <a:r>
              <a:rPr lang="ru-RU" sz="1600" dirty="0" smtClean="0"/>
              <a:t> В январе 1943 года бои за город вспыхнули с новой силой. Многие бойцы и командиры показали образцы мужества и героизма. В феврале 1943 года войска Северо-Западного фронта, под командованием маршала Советского Союза Тимошенко, перешли в решительное наступление против немецкой армии в районе Старой Руссы.</a:t>
            </a:r>
          </a:p>
          <a:p>
            <a:endParaRPr lang="ru-RU" sz="1600" dirty="0" smtClean="0"/>
          </a:p>
          <a:p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3356992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Прорвав укрепления противника, наши войска создали реальную угрозу окружения. "</a:t>
            </a:r>
            <a:r>
              <a:rPr lang="ru-RU" dirty="0" err="1" smtClean="0"/>
              <a:t>Демянская</a:t>
            </a:r>
            <a:r>
              <a:rPr lang="ru-RU" dirty="0" smtClean="0"/>
              <a:t> крепость", на которую немцы возлагали большие надежды, пала. По пути освобождались захваченные деревни и села, что заставляло немецкие войска оттягивать свои силы на юго-запад. 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5"/>
          <p:cNvSpPr>
            <a:spLocks noGrp="1"/>
          </p:cNvSpPr>
          <p:nvPr>
            <p:ph idx="1"/>
          </p:nvPr>
        </p:nvSpPr>
        <p:spPr>
          <a:xfrm>
            <a:off x="5508625" y="4724400"/>
            <a:ext cx="3384550" cy="14017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200" b="1" i="1" smtClean="0"/>
              <a:t>    </a:t>
            </a:r>
          </a:p>
        </p:txBody>
      </p:sp>
      <p:sp>
        <p:nvSpPr>
          <p:cNvPr id="12291" name="Текст 6"/>
          <p:cNvSpPr>
            <a:spLocks noGrp="1"/>
          </p:cNvSpPr>
          <p:nvPr>
            <p:ph type="body" sz="half" idx="2"/>
          </p:nvPr>
        </p:nvSpPr>
        <p:spPr>
          <a:xfrm>
            <a:off x="457200" y="1772817"/>
            <a:ext cx="2746648" cy="3880272"/>
          </a:xfrm>
        </p:spPr>
        <p:txBody>
          <a:bodyPr/>
          <a:lstStyle/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2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7559675" cy="1162050"/>
          </a:xfrm>
        </p:spPr>
        <p:txBody>
          <a:bodyPr/>
          <a:lstStyle/>
          <a:p>
            <a:pPr algn="ctr"/>
            <a:r>
              <a:rPr lang="ru-RU" sz="2800" dirty="0" smtClean="0"/>
              <a:t>Подвиг</a:t>
            </a:r>
          </a:p>
        </p:txBody>
      </p:sp>
      <p:pic>
        <p:nvPicPr>
          <p:cNvPr id="2050" name="Picture 2" descr="C:\Users\СВЕТЛАНА АЛЕКСАНДРОВ\Desktop\вика\подви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5111750" cy="3456384"/>
          </a:xfrm>
          <a:prstGeom prst="rect">
            <a:avLst/>
          </a:prstGeom>
          <a:noFill/>
        </p:spPr>
      </p:pic>
      <p:pic>
        <p:nvPicPr>
          <p:cNvPr id="9" name="Рисунок 8" descr="C:\Users\СВЕТЛАНА АЛЕКСАНДРОВ\Desktop\IMG-20200124-WA0003.jpg"/>
          <p:cNvPicPr/>
          <p:nvPr/>
        </p:nvPicPr>
        <p:blipFill>
          <a:blip r:embed="rId3" cstate="print"/>
          <a:srcRect l="5189" t="7256" r="21698" b="26077"/>
          <a:stretch>
            <a:fillRect/>
          </a:stretch>
        </p:blipFill>
        <p:spPr bwMode="auto">
          <a:xfrm>
            <a:off x="5724128" y="1340768"/>
            <a:ext cx="259228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354888" cy="1162050"/>
          </a:xfrm>
        </p:spPr>
        <p:txBody>
          <a:bodyPr/>
          <a:lstStyle/>
          <a:p>
            <a:pPr algn="ctr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Текст 3"/>
          <p:cNvSpPr>
            <a:spLocks noGrp="1"/>
          </p:cNvSpPr>
          <p:nvPr>
            <p:ph type="body" sz="half" idx="2"/>
          </p:nvPr>
        </p:nvSpPr>
        <p:spPr>
          <a:xfrm>
            <a:off x="395288" y="1341438"/>
            <a:ext cx="3384550" cy="4691062"/>
          </a:xfrm>
        </p:spPr>
        <p:txBody>
          <a:bodyPr/>
          <a:lstStyle/>
          <a:p>
            <a:pPr algn="just"/>
            <a:endParaRPr lang="ru-RU" dirty="0" smtClean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В 1985 году, в честь 40-летия великой победы над фашизмом, орден Отечественной войны был возрождён как памятная награда для ветеранов. В Указе Президиума Верховного Совета СССР от 11 марта 1985 года говорилось, что следует «произвести награждение Орденом Отечественной войны I степени:</a:t>
            </a:r>
            <a:br>
              <a:rPr lang="ru-RU" sz="2400" dirty="0" smtClean="0"/>
            </a:br>
            <a:r>
              <a:rPr lang="ru-RU" sz="2400" dirty="0" smtClean="0"/>
              <a:t>— инвалидов Великой Отечественной войны, получивших ранения в боях.</a:t>
            </a:r>
            <a:endParaRPr lang="ru-RU" sz="2400" dirty="0"/>
          </a:p>
        </p:txBody>
      </p:sp>
      <p:pic>
        <p:nvPicPr>
          <p:cNvPr id="7" name="Рисунок 6" descr="C:\Users\СВЕТЛАНА АЛЕКСАНДРОВ\Desktop\IMG-20200124-WA0002.jpg"/>
          <p:cNvPicPr/>
          <p:nvPr/>
        </p:nvPicPr>
        <p:blipFill>
          <a:blip r:embed="rId2" cstate="print"/>
          <a:srcRect t="2115" r="9867" b="29423"/>
          <a:stretch>
            <a:fillRect/>
          </a:stretch>
        </p:blipFill>
        <p:spPr bwMode="auto">
          <a:xfrm>
            <a:off x="755576" y="1700808"/>
            <a:ext cx="214566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4067175" y="273050"/>
            <a:ext cx="4619625" cy="5853113"/>
          </a:xfrm>
        </p:spPr>
        <p:txBody>
          <a:bodyPr/>
          <a:lstStyle/>
          <a:p>
            <a:endParaRPr lang="ru-RU" sz="1800" smtClean="0"/>
          </a:p>
          <a:p>
            <a:endParaRPr lang="ru-RU" sz="1800" smtClean="0"/>
          </a:p>
          <a:p>
            <a:r>
              <a:rPr lang="ru-RU" sz="1800" b="1" smtClean="0"/>
              <a:t>За то, что грудь свою подставил</a:t>
            </a:r>
            <a:br>
              <a:rPr lang="ru-RU" sz="1800" b="1" smtClean="0"/>
            </a:br>
            <a:r>
              <a:rPr lang="ru-RU" sz="1800" b="1" smtClean="0"/>
              <a:t>Под пули, бомбы и штыки...</a:t>
            </a:r>
            <a:br>
              <a:rPr lang="ru-RU" sz="1800" b="1" smtClean="0"/>
            </a:br>
            <a:r>
              <a:rPr lang="ru-RU" sz="1800" b="1" smtClean="0"/>
              <a:t>Освобождая нашу землю -</a:t>
            </a:r>
            <a:br>
              <a:rPr lang="ru-RU" sz="1800" b="1" smtClean="0"/>
            </a:br>
            <a:r>
              <a:rPr lang="ru-RU" sz="1800" b="1" smtClean="0"/>
              <a:t>Деревни, сёла, городки...</a:t>
            </a:r>
            <a:br>
              <a:rPr lang="ru-RU" sz="1800" b="1" smtClean="0"/>
            </a:br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1800" b="1" smtClean="0"/>
              <a:t>За то, что плакал, как мальчишка</a:t>
            </a:r>
            <a:br>
              <a:rPr lang="ru-RU" sz="1800" b="1" smtClean="0"/>
            </a:br>
            <a:r>
              <a:rPr lang="ru-RU" sz="1800" b="1" smtClean="0"/>
              <a:t>Когда друзей он хоронил...</a:t>
            </a:r>
            <a:br>
              <a:rPr lang="ru-RU" sz="1800" b="1" smtClean="0"/>
            </a:br>
            <a:r>
              <a:rPr lang="ru-RU" sz="1800" b="1" smtClean="0"/>
              <a:t>За то, что память о погибших</a:t>
            </a:r>
            <a:br>
              <a:rPr lang="ru-RU" sz="1800" b="1" smtClean="0"/>
            </a:br>
            <a:r>
              <a:rPr lang="ru-RU" sz="1800" b="1" smtClean="0"/>
              <a:t>В душе и сердце сохранил...</a:t>
            </a:r>
            <a:br>
              <a:rPr lang="ru-RU" sz="1800" b="1" smtClean="0"/>
            </a:br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1800" b="1" smtClean="0"/>
              <a:t>За то, что мы живём на свете</a:t>
            </a:r>
            <a:br>
              <a:rPr lang="ru-RU" sz="1800" b="1" smtClean="0"/>
            </a:br>
            <a:r>
              <a:rPr lang="ru-RU" sz="1800" b="1" smtClean="0"/>
              <a:t>Без взрывов бомб и без стрельбы</a:t>
            </a:r>
            <a:br>
              <a:rPr lang="ru-RU" sz="1800" b="1" smtClean="0"/>
            </a:br>
            <a:r>
              <a:rPr lang="ru-RU" sz="1800" b="1" smtClean="0"/>
              <a:t>За счастье жить, как вольный ветер</a:t>
            </a:r>
            <a:br>
              <a:rPr lang="ru-RU" sz="1800" b="1" smtClean="0"/>
            </a:br>
            <a:r>
              <a:rPr lang="ru-RU" sz="1800" b="1" smtClean="0"/>
              <a:t>Не зная ужасов войны</a:t>
            </a:r>
            <a:endParaRPr lang="ru-RU" sz="1800" b="1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b="1" smtClean="0"/>
          </a:p>
        </p:txBody>
      </p:sp>
      <p:sp>
        <p:nvSpPr>
          <p:cNvPr id="19460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836613"/>
            <a:ext cx="3538538" cy="5289550"/>
          </a:xfrm>
        </p:spPr>
        <p:txBody>
          <a:bodyPr/>
          <a:lstStyle/>
          <a:p>
            <a:pPr algn="ctr"/>
            <a:r>
              <a:rPr lang="ru-RU" sz="1800" b="1" smtClean="0"/>
              <a:t>Спасибо деду за Победу,</a:t>
            </a:r>
            <a:br>
              <a:rPr lang="ru-RU" sz="1800" b="1" smtClean="0"/>
            </a:br>
            <a:r>
              <a:rPr lang="ru-RU" sz="1800" b="1" smtClean="0"/>
              <a:t>За все военные года...</a:t>
            </a:r>
            <a:br>
              <a:rPr lang="ru-RU" sz="1800" b="1" smtClean="0"/>
            </a:br>
            <a:r>
              <a:rPr lang="ru-RU" sz="1800" b="1" smtClean="0"/>
              <a:t>За то, что он за нашу землю</a:t>
            </a:r>
            <a:br>
              <a:rPr lang="ru-RU" sz="1800" b="1" smtClean="0"/>
            </a:br>
            <a:r>
              <a:rPr lang="ru-RU" sz="1800" b="1" smtClean="0"/>
              <a:t>В атаку смело шёл всегда...</a:t>
            </a:r>
            <a:br>
              <a:rPr lang="ru-RU" sz="1800" b="1" smtClean="0"/>
            </a:br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1800" b="1" smtClean="0"/>
              <a:t>За то, что годы молодые</a:t>
            </a:r>
            <a:br>
              <a:rPr lang="ru-RU" sz="1800" b="1" smtClean="0"/>
            </a:br>
            <a:r>
              <a:rPr lang="ru-RU" sz="1800" b="1" smtClean="0"/>
              <a:t>Не пожалел он потерять...</a:t>
            </a:r>
          </a:p>
          <a:p>
            <a:pPr algn="ctr"/>
            <a:r>
              <a:rPr lang="ru-RU" sz="1800" b="1" smtClean="0"/>
              <a:t>За то, что Родину не дрогнув,</a:t>
            </a:r>
            <a:br>
              <a:rPr lang="ru-RU" sz="1800" b="1" smtClean="0"/>
            </a:br>
            <a:r>
              <a:rPr lang="ru-RU" sz="1800" b="1" smtClean="0"/>
              <a:t>Ушёл мальчишкой защищать...</a:t>
            </a:r>
            <a:br>
              <a:rPr lang="ru-RU" sz="1800" b="1" smtClean="0"/>
            </a:br>
            <a:r>
              <a:rPr lang="ru-RU" sz="1800" smtClean="0"/>
              <a:t/>
            </a:r>
            <a:br>
              <a:rPr lang="ru-RU" sz="1800" smtClean="0"/>
            </a:br>
            <a:endParaRPr lang="ru-RU" sz="1800" smtClean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6923088" cy="852488"/>
          </a:xfrm>
        </p:spPr>
        <p:txBody>
          <a:bodyPr/>
          <a:lstStyle/>
          <a:p>
            <a:pPr algn="ctr"/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Источники</a:t>
            </a: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>
          <a:xfrm>
            <a:off x="3575050" y="2636838"/>
            <a:ext cx="5111750" cy="3489325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2048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7138988" cy="4691063"/>
          </a:xfrm>
        </p:spPr>
        <p:txBody>
          <a:bodyPr/>
          <a:lstStyle/>
          <a:p>
            <a:pPr lvl="0"/>
            <a:r>
              <a:rPr lang="ru-RU" sz="1800" dirty="0" smtClean="0"/>
              <a:t>Семейный архив семьи </a:t>
            </a:r>
            <a:r>
              <a:rPr lang="ru-RU" sz="1800" dirty="0" err="1" smtClean="0"/>
              <a:t>Ишкатовых</a:t>
            </a:r>
            <a:r>
              <a:rPr lang="ru-RU" sz="1800" dirty="0" smtClean="0"/>
              <a:t> ( фотография, наградной лист).</a:t>
            </a:r>
          </a:p>
          <a:p>
            <a:pPr lvl="0"/>
            <a:r>
              <a:rPr lang="ru-RU" sz="1800" dirty="0" smtClean="0"/>
              <a:t>Интервьюирование </a:t>
            </a:r>
          </a:p>
          <a:p>
            <a:pPr lvl="0"/>
            <a:r>
              <a:rPr lang="ru-RU" sz="1800" dirty="0" smtClean="0"/>
              <a:t>Интернет сайт  «Память народа»</a:t>
            </a:r>
          </a:p>
          <a:p>
            <a:pPr lvl="0"/>
            <a:r>
              <a:rPr lang="ru-RU" sz="1800" dirty="0" smtClean="0"/>
              <a:t>«Виртуальный музей Великой Отечественной войны Республики Татарстан»</a:t>
            </a:r>
          </a:p>
          <a:p>
            <a:pPr algn="just">
              <a:lnSpc>
                <a:spcPct val="150000"/>
              </a:lnSpc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596</Words>
  <Application>Microsoft Office PowerPoint</Application>
  <PresentationFormat>Экран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Исследовательская работа на тему: «Мой прадед участник Великой Отечественной войны» (О моём прадедушке Шуматове Николае Шуматовиче).</vt:lpstr>
      <vt:lpstr>Слайд 2</vt:lpstr>
      <vt:lpstr>Слайд 3</vt:lpstr>
      <vt:lpstr>Шуматов Николай Шуматович</vt:lpstr>
      <vt:lpstr>Слайд 5</vt:lpstr>
      <vt:lpstr>Война…</vt:lpstr>
      <vt:lpstr>Наградной лист</vt:lpstr>
      <vt:lpstr>Фронтовой путь </vt:lpstr>
      <vt:lpstr>Подвиг</vt:lpstr>
      <vt:lpstr>Слайд 10</vt:lpstr>
      <vt:lpstr>Слайд 11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Федотова Виктория Александровна</dc:creator>
  <cp:lastModifiedBy>СВЕТЛАНА АЛЕКСАНДРОВ</cp:lastModifiedBy>
  <cp:revision>109</cp:revision>
  <dcterms:created xsi:type="dcterms:W3CDTF">2010-12-12T21:44:05Z</dcterms:created>
  <dcterms:modified xsi:type="dcterms:W3CDTF">2020-03-06T06:42:55Z</dcterms:modified>
</cp:coreProperties>
</file>